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8" r:id="rId4"/>
    <p:sldId id="265" r:id="rId5"/>
    <p:sldId id="257" r:id="rId6"/>
    <p:sldId id="260" r:id="rId7"/>
    <p:sldId id="261" r:id="rId8"/>
    <p:sldId id="263" r:id="rId9"/>
    <p:sldId id="266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42"/>
    <p:restoredTop sz="82290"/>
  </p:normalViewPr>
  <p:slideViewPr>
    <p:cSldViewPr snapToGrid="0" snapToObjects="1">
      <p:cViewPr varScale="1">
        <p:scale>
          <a:sx n="100" d="100"/>
          <a:sy n="100" d="100"/>
        </p:scale>
        <p:origin x="19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2.png>
</file>

<file path=ppt/media/image13.png>
</file>

<file path=ppt/media/image2.tiff>
</file>

<file path=ppt/media/image3.tiff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8611E-9927-1947-A4AE-AF4E10BC575C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C45F40-34C6-6E4A-B6AB-787050314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6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Affects</a:t>
            </a:r>
            <a:r>
              <a:rPr lang="en-US" baseline="0" dirty="0"/>
              <a:t> the location and intensity of the North Atlantic jet stream, which results in large-scale shifts in temperature and precipitation. Positive: above-normal temps and precipitation in eastern and northern Europe and below-normal temps in Greenland and sometimes southern Europe and below-normal </a:t>
            </a:r>
            <a:r>
              <a:rPr lang="en-US" baseline="0" dirty="0" err="1"/>
              <a:t>precip</a:t>
            </a:r>
            <a:r>
              <a:rPr lang="en-US" baseline="0" dirty="0"/>
              <a:t> in central/southern Europe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C45F40-34C6-6E4A-B6AB-7870503143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42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52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72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8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90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81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66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0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19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3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Let’s talk about Europe...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980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9473" y="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72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03D1F-2242-E14E-AE09-4BA1C620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6" y="777586"/>
            <a:ext cx="4315691" cy="573026"/>
          </a:xfrm>
        </p:spPr>
        <p:txBody>
          <a:bodyPr>
            <a:noAutofit/>
          </a:bodyPr>
          <a:lstStyle/>
          <a:p>
            <a:r>
              <a:rPr lang="en-US" sz="3200" b="1" dirty="0"/>
              <a:t>Ma, </a:t>
            </a:r>
            <a:r>
              <a:rPr lang="en-US" sz="3200" b="1" i="1" dirty="0"/>
              <a:t>et al</a:t>
            </a:r>
            <a:r>
              <a:rPr lang="en-US" sz="3200" b="1" dirty="0"/>
              <a:t>.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7198-74CE-1346-99D5-038E4CAC1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326" y="1350611"/>
            <a:ext cx="5028211" cy="5062064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PEP 725 data: </a:t>
            </a:r>
          </a:p>
          <a:p>
            <a:pPr lvl="1"/>
            <a:r>
              <a:rPr lang="en-US" sz="2000" dirty="0"/>
              <a:t>6 species</a:t>
            </a:r>
          </a:p>
          <a:p>
            <a:pPr lvl="1"/>
            <a:r>
              <a:rPr lang="en-US" sz="2000" dirty="0"/>
              <a:t>11648 sites</a:t>
            </a:r>
          </a:p>
          <a:p>
            <a:pPr lvl="1"/>
            <a:r>
              <a:rPr lang="en-US" sz="2000" dirty="0"/>
              <a:t>66 years (1950-2016)</a:t>
            </a:r>
          </a:p>
          <a:p>
            <a:pPr lvl="1"/>
            <a:r>
              <a:rPr lang="en-US" sz="2000" dirty="0"/>
              <a:t>Leaf out data</a:t>
            </a:r>
          </a:p>
          <a:p>
            <a:r>
              <a:rPr lang="en-US" sz="2400" dirty="0"/>
              <a:t>Climate Data: E-OBS</a:t>
            </a:r>
          </a:p>
          <a:p>
            <a:r>
              <a:rPr lang="en-US" sz="2400" dirty="0"/>
              <a:t>Parameters:</a:t>
            </a:r>
          </a:p>
          <a:p>
            <a:pPr lvl="1"/>
            <a:r>
              <a:rPr lang="en-US" sz="2000" dirty="0"/>
              <a:t>NAO</a:t>
            </a:r>
          </a:p>
          <a:p>
            <a:pPr lvl="1"/>
            <a:r>
              <a:rPr lang="en-US" sz="2000" dirty="0"/>
              <a:t>Mean Spring Temperature</a:t>
            </a:r>
          </a:p>
          <a:p>
            <a:pPr lvl="1"/>
            <a:r>
              <a:rPr lang="en-US" sz="2000" dirty="0"/>
              <a:t>Elevation</a:t>
            </a:r>
          </a:p>
          <a:p>
            <a:pPr lvl="1"/>
            <a:r>
              <a:rPr lang="en-US" sz="2000" dirty="0"/>
              <a:t>Distance from Coast</a:t>
            </a:r>
          </a:p>
          <a:p>
            <a:pPr lvl="1"/>
            <a:r>
              <a:rPr lang="en-US" sz="2000" dirty="0"/>
              <a:t>Climate Change</a:t>
            </a:r>
          </a:p>
          <a:p>
            <a:pPr lvl="1"/>
            <a:r>
              <a:rPr lang="en-US" sz="2000" dirty="0"/>
              <a:t>Species</a:t>
            </a:r>
          </a:p>
          <a:p>
            <a:r>
              <a:rPr lang="en-US" sz="2400" dirty="0"/>
              <a:t>Model:</a:t>
            </a:r>
          </a:p>
          <a:p>
            <a:pPr marL="0" indent="0">
              <a:buNone/>
            </a:pPr>
            <a:r>
              <a:rPr lang="en-US" sz="2000" dirty="0" err="1"/>
              <a:t>Num</a:t>
            </a:r>
            <a:r>
              <a:rPr lang="en-US" sz="2000" dirty="0"/>
              <a:t> FS ~ </a:t>
            </a:r>
            <a:r>
              <a:rPr lang="en-US" sz="2000" dirty="0" err="1"/>
              <a:t>nao.z</a:t>
            </a:r>
            <a:r>
              <a:rPr lang="en-US" sz="2000" dirty="0"/>
              <a:t> + </a:t>
            </a:r>
            <a:r>
              <a:rPr lang="en-US" sz="2000" dirty="0" err="1"/>
              <a:t>mat.z</a:t>
            </a:r>
            <a:r>
              <a:rPr lang="en-US" sz="2000" dirty="0"/>
              <a:t> + </a:t>
            </a:r>
            <a:r>
              <a:rPr lang="en-US" sz="2000" dirty="0" err="1"/>
              <a:t>dist.z</a:t>
            </a:r>
            <a:r>
              <a:rPr lang="en-US" sz="2000" dirty="0"/>
              <a:t> + </a:t>
            </a:r>
            <a:r>
              <a:rPr lang="en-US" sz="2000" dirty="0" err="1"/>
              <a:t>space.z</a:t>
            </a:r>
            <a:r>
              <a:rPr lang="en-US" sz="2000" dirty="0"/>
              <a:t> + </a:t>
            </a:r>
            <a:r>
              <a:rPr lang="en-US" sz="2000" dirty="0" err="1"/>
              <a:t>elev.z</a:t>
            </a:r>
            <a:r>
              <a:rPr lang="en-US" sz="2000" dirty="0"/>
              <a:t> + </a:t>
            </a:r>
            <a:r>
              <a:rPr lang="en-US" sz="2000" dirty="0" err="1"/>
              <a:t>cc.z</a:t>
            </a:r>
            <a:r>
              <a:rPr lang="en-US" sz="2000" dirty="0"/>
              <a:t> 	+ species + </a:t>
            </a:r>
            <a:r>
              <a:rPr lang="en-US" sz="2000" dirty="0" err="1"/>
              <a:t>mat.z:species</a:t>
            </a:r>
            <a:r>
              <a:rPr lang="en-US" sz="2000" dirty="0"/>
              <a:t> + </a:t>
            </a:r>
            <a:r>
              <a:rPr lang="en-US" sz="2000" dirty="0" err="1"/>
              <a:t>dist.z:species</a:t>
            </a:r>
            <a:r>
              <a:rPr lang="en-US" sz="2000" dirty="0"/>
              <a:t> + 	</a:t>
            </a:r>
            <a:r>
              <a:rPr lang="en-US" sz="2000" dirty="0" err="1"/>
              <a:t>space.z:species</a:t>
            </a:r>
            <a:r>
              <a:rPr lang="en-US" sz="2000" dirty="0"/>
              <a:t> + </a:t>
            </a:r>
            <a:r>
              <a:rPr lang="en-US" sz="2000" dirty="0" err="1"/>
              <a:t>elev.z:species</a:t>
            </a:r>
            <a:r>
              <a:rPr lang="en-US" sz="2000" dirty="0"/>
              <a:t> + 	</a:t>
            </a:r>
            <a:r>
              <a:rPr lang="en-US" sz="2000" dirty="0" err="1"/>
              <a:t>cc.z:species</a:t>
            </a:r>
            <a:r>
              <a:rPr lang="en-US" sz="2000" dirty="0"/>
              <a:t> + </a:t>
            </a:r>
            <a:r>
              <a:rPr lang="en-US" sz="2000" dirty="0" err="1"/>
              <a:t>mat.z:cc.z</a:t>
            </a:r>
            <a:r>
              <a:rPr lang="en-US" sz="2000" dirty="0"/>
              <a:t> + </a:t>
            </a:r>
            <a:r>
              <a:rPr lang="en-US" sz="2000" dirty="0" err="1"/>
              <a:t>dist.z:cc.z</a:t>
            </a:r>
            <a:r>
              <a:rPr lang="en-US" sz="2000" dirty="0"/>
              <a:t> + 	</a:t>
            </a:r>
            <a:r>
              <a:rPr lang="en-US" sz="2000" dirty="0" err="1"/>
              <a:t>space.z:cc.z</a:t>
            </a:r>
            <a:r>
              <a:rPr lang="en-US" sz="2000" dirty="0"/>
              <a:t> + </a:t>
            </a:r>
            <a:r>
              <a:rPr lang="en-US" sz="2000" dirty="0" err="1"/>
              <a:t>elev.z:cc.z</a:t>
            </a:r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97F02-528C-3E44-B381-351D8034A9B3}"/>
              </a:ext>
            </a:extLst>
          </p:cNvPr>
          <p:cNvSpPr txBox="1">
            <a:spLocks/>
          </p:cNvSpPr>
          <p:nvPr/>
        </p:nvSpPr>
        <p:spPr>
          <a:xfrm>
            <a:off x="921327" y="777586"/>
            <a:ext cx="4315691" cy="573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Our Paper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C5310-9806-3044-B36F-49F9DC44160C}"/>
              </a:ext>
            </a:extLst>
          </p:cNvPr>
          <p:cNvSpPr txBox="1"/>
          <p:nvPr/>
        </p:nvSpPr>
        <p:spPr>
          <a:xfrm>
            <a:off x="6408717" y="1223157"/>
            <a:ext cx="550223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PEP 725 data: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27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5565 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63 years (1950-2013)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First </a:t>
            </a:r>
            <a:r>
              <a:rPr lang="en-US" sz="1700"/>
              <a:t>observation thru </a:t>
            </a:r>
            <a:r>
              <a:rPr lang="en-US" sz="1700" dirty="0"/>
              <a:t>July 15</a:t>
            </a:r>
            <a:r>
              <a:rPr lang="en-US" sz="1700" baseline="30000" dirty="0"/>
              <a:t>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Climate Data: E-OBS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Elevation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Distance from Coast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Models: random slopes for site; random intercept for species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ACE5C8-71F3-4C4C-A59A-3AC023127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236" y="4995737"/>
            <a:ext cx="2832100" cy="584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2595B4-46E6-5044-A9B5-7B3267BA4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236" y="5579937"/>
            <a:ext cx="38227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485DAE-C0BD-534D-AAF9-9D9BF389CA64}"/>
              </a:ext>
            </a:extLst>
          </p:cNvPr>
          <p:cNvSpPr txBox="1"/>
          <p:nvPr/>
        </p:nvSpPr>
        <p:spPr>
          <a:xfrm>
            <a:off x="225631" y="261257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00175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03D1F-2242-E14E-AE09-4BA1C620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6" y="777586"/>
            <a:ext cx="4315691" cy="573026"/>
          </a:xfrm>
        </p:spPr>
        <p:txBody>
          <a:bodyPr>
            <a:noAutofit/>
          </a:bodyPr>
          <a:lstStyle/>
          <a:p>
            <a:r>
              <a:rPr lang="en-US" sz="3200" b="1" dirty="0"/>
              <a:t>Ma, </a:t>
            </a:r>
            <a:r>
              <a:rPr lang="en-US" sz="3200" b="1" i="1" dirty="0"/>
              <a:t>et al</a:t>
            </a:r>
            <a:r>
              <a:rPr lang="en-US" sz="3200" b="1" dirty="0"/>
              <a:t>.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7198-74CE-1346-99D5-038E4CAC1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326" y="1350611"/>
            <a:ext cx="5028211" cy="5062064"/>
          </a:xfrm>
        </p:spPr>
        <p:txBody>
          <a:bodyPr>
            <a:normAutofit/>
          </a:bodyPr>
          <a:lstStyle/>
          <a:p>
            <a:r>
              <a:rPr lang="en-US" sz="2000" dirty="0"/>
              <a:t>Earlier BB species were more susceptible to frost risk</a:t>
            </a:r>
          </a:p>
          <a:p>
            <a:r>
              <a:rPr lang="en-US" sz="2000" dirty="0"/>
              <a:t>Ditto. </a:t>
            </a:r>
          </a:p>
          <a:p>
            <a:r>
              <a:rPr lang="en-US" sz="2000" dirty="0"/>
              <a:t>No major effect from NAO</a:t>
            </a:r>
          </a:p>
          <a:p>
            <a:r>
              <a:rPr lang="en-US" sz="2000" dirty="0"/>
              <a:t>Reduced risk of frost in warmer regions</a:t>
            </a:r>
          </a:p>
          <a:p>
            <a:r>
              <a:rPr lang="en-US" sz="2000" dirty="0"/>
              <a:t>Reduced risk overall with climate change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97F02-528C-3E44-B381-351D8034A9B3}"/>
              </a:ext>
            </a:extLst>
          </p:cNvPr>
          <p:cNvSpPr txBox="1">
            <a:spLocks/>
          </p:cNvSpPr>
          <p:nvPr/>
        </p:nvSpPr>
        <p:spPr>
          <a:xfrm>
            <a:off x="921327" y="777586"/>
            <a:ext cx="4315691" cy="573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Our Paper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C5310-9806-3044-B36F-49F9DC44160C}"/>
              </a:ext>
            </a:extLst>
          </p:cNvPr>
          <p:cNvSpPr txBox="1"/>
          <p:nvPr/>
        </p:nvSpPr>
        <p:spPr>
          <a:xfrm>
            <a:off x="6396842" y="1347435"/>
            <a:ext cx="504008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Earlier BB species had increased probability and severity of frost risk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coastal regions had increased probability and severity of frost risk over time, whereas high elevations had lower risk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Advancing spring phenology decreased slightly over time with increasing elevation but LSF advanced significantly – less risk at higher altitudes with climate change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 change in sensitivity analysis – results were the same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485DAE-C0BD-534D-AAF9-9D9BF389CA64}"/>
              </a:ext>
            </a:extLst>
          </p:cNvPr>
          <p:cNvSpPr txBox="1"/>
          <p:nvPr/>
        </p:nvSpPr>
        <p:spPr>
          <a:xfrm>
            <a:off x="225631" y="261257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2526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... And obviously about frosts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Are false springs increasing??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Decreasing??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Is absolutely nothing changing with them?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653" y="492573"/>
            <a:ext cx="5777882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9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913" y="643467"/>
            <a:ext cx="826217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60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7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4677" y="643467"/>
            <a:ext cx="940264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9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0746"/>
            <a:ext cx="8826500" cy="62372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25506"/>
            <a:ext cx="838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number of spring freezes after temperature </a:t>
            </a:r>
            <a:r>
              <a:rPr lang="en-US"/>
              <a:t>trends increased in the 1980s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16147" y="2133601"/>
            <a:ext cx="3190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Blue/Green: More after the 80s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16147" y="4231341"/>
            <a:ext cx="2285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Red: less after the 80s</a:t>
            </a:r>
          </a:p>
        </p:txBody>
      </p:sp>
    </p:spTree>
    <p:extLst>
      <p:ext uri="{BB962C8B-B14F-4D97-AF65-F5344CB8AC3E}">
        <p14:creationId xmlns:p14="http://schemas.microsoft.com/office/powerpoint/2010/main" val="133777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Depends on location of study apparently...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11588" cy="435133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b="1" dirty="0">
                <a:solidFill>
                  <a:schemeClr val="accent1"/>
                </a:solidFill>
              </a:rPr>
              <a:t>What are scientists looking at?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Mean Spring Temperature 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Elevation gradients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Latitudinal gradients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97706" y="1825625"/>
            <a:ext cx="53115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US" dirty="0">
                <a:solidFill>
                  <a:srgbClr val="00B050"/>
                </a:solidFill>
              </a:rPr>
              <a:t>So then what are we missing???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Distance from the coast!!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North Atlantic Oscillation Index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EVERYTHING COMBINED!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096000" y="1559859"/>
            <a:ext cx="0" cy="50919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9037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1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2503" y="178906"/>
            <a:ext cx="9693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0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1594"/>
          <a:stretch/>
        </p:blipFill>
        <p:spPr>
          <a:xfrm>
            <a:off x="2282569" y="0"/>
            <a:ext cx="7515781" cy="19480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406" b="39130"/>
          <a:stretch/>
        </p:blipFill>
        <p:spPr>
          <a:xfrm>
            <a:off x="2282569" y="1948070"/>
            <a:ext cx="7518401" cy="2226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0870"/>
          <a:stretch/>
        </p:blipFill>
        <p:spPr>
          <a:xfrm>
            <a:off x="2279949" y="4174434"/>
            <a:ext cx="7518400" cy="268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7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1607" y="643467"/>
            <a:ext cx="772878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5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353</Words>
  <Application>Microsoft Macintosh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Let’s talk about Europe...</vt:lpstr>
      <vt:lpstr>... And obviously about frosts</vt:lpstr>
      <vt:lpstr>PowerPoint Presentation</vt:lpstr>
      <vt:lpstr>PowerPoint Presentation</vt:lpstr>
      <vt:lpstr>PowerPoint Presentation</vt:lpstr>
      <vt:lpstr>Depends on location of study apparently...</vt:lpstr>
      <vt:lpstr>PowerPoint Presentation</vt:lpstr>
      <vt:lpstr>PowerPoint Presentation</vt:lpstr>
      <vt:lpstr>PowerPoint Presentation</vt:lpstr>
      <vt:lpstr>PowerPoint Presentation</vt:lpstr>
      <vt:lpstr>Ma, et al. paper</vt:lpstr>
      <vt:lpstr>Ma, et al. paper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talk about Europe for a change</dc:title>
  <dc:creator>Chamberlain, Catherine</dc:creator>
  <cp:lastModifiedBy>Microsoft Office User</cp:lastModifiedBy>
  <cp:revision>17</cp:revision>
  <dcterms:created xsi:type="dcterms:W3CDTF">2018-10-03T21:24:58Z</dcterms:created>
  <dcterms:modified xsi:type="dcterms:W3CDTF">2018-10-31T16:36:17Z</dcterms:modified>
</cp:coreProperties>
</file>

<file path=docProps/thumbnail.jpeg>
</file>